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6" r:id="rId4"/>
    <p:sldId id="267" r:id="rId5"/>
    <p:sldId id="268" r:id="rId6"/>
    <p:sldId id="269" r:id="rId7"/>
    <p:sldId id="258" r:id="rId8"/>
    <p:sldId id="261" r:id="rId9"/>
    <p:sldId id="262" r:id="rId10"/>
    <p:sldId id="263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20" autoAdjust="0"/>
  </p:normalViewPr>
  <p:slideViewPr>
    <p:cSldViewPr snapToGrid="0" snapToObjects="1">
      <p:cViewPr>
        <p:scale>
          <a:sx n="66" d="100"/>
          <a:sy n="66" d="100"/>
        </p:scale>
        <p:origin x="1280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842093E-ABF6-400A-9F5F-C601D0874F76}" type="datetimeFigureOut">
              <a:rPr lang="he-IL" smtClean="0"/>
              <a:t>ד'/שבט/תשפ"ה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F2A4E82-A1B2-45B3-99E2-9E825C9C9E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3429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RF modulation classification helps </a:t>
            </a:r>
            <a:r>
              <a:rPr lang="en-US" b="1" dirty="0"/>
              <a:t>identify different signal types (e.g., AM, FM, QAM, PSK)</a:t>
            </a:r>
            <a:r>
              <a:rPr lang="en-US" dirty="0"/>
              <a:t> to optimize spectrum usage and prevent interference.</a:t>
            </a:r>
          </a:p>
          <a:p>
            <a:r>
              <a:rPr lang="en-US" dirty="0"/>
              <a:t>Detecting unauthorized or malicious signals (e.g., spoofing, jamming, or cyberattacks in RF spectrum).Useful for </a:t>
            </a:r>
            <a:r>
              <a:rPr lang="en-US" b="1" dirty="0"/>
              <a:t>military and defense</a:t>
            </a:r>
            <a:r>
              <a:rPr lang="en-US" dirty="0"/>
              <a:t> applications to counteract signal spoofing.</a:t>
            </a:r>
            <a:endParaRPr lang="he-IL" dirty="0"/>
          </a:p>
          <a:p>
            <a:r>
              <a:rPr lang="en-US" dirty="0"/>
              <a:t>Classifying modulation schemes helps </a:t>
            </a:r>
            <a:r>
              <a:rPr lang="en-US" b="1" dirty="0"/>
              <a:t>dynamic spectrum allocation</a:t>
            </a:r>
            <a:r>
              <a:rPr lang="en-US" dirty="0"/>
              <a:t> in cognitive </a:t>
            </a:r>
            <a:r>
              <a:rPr lang="en-US" dirty="0" err="1"/>
              <a:t>radios.Improves</a:t>
            </a:r>
            <a:r>
              <a:rPr lang="en-US" dirty="0"/>
              <a:t> </a:t>
            </a:r>
            <a:r>
              <a:rPr lang="en-US" b="1" dirty="0"/>
              <a:t>spectrum efficiency</a:t>
            </a:r>
            <a:r>
              <a:rPr lang="en-US" dirty="0"/>
              <a:t> by detecting vacant channels.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A4E82-A1B2-45B3-99E2-9E825C9C9E82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383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6384" y="841121"/>
            <a:ext cx="7772400" cy="1470025"/>
          </a:xfrm>
        </p:spPr>
        <p:txBody>
          <a:bodyPr/>
          <a:lstStyle/>
          <a:p>
            <a:r>
              <a:rPr dirty="0"/>
              <a:t>RF</a:t>
            </a:r>
            <a:r>
              <a:rPr lang="en-US" dirty="0"/>
              <a:t> Fingerprinting Using Deep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6962"/>
            <a:ext cx="6400800" cy="1304076"/>
          </a:xfrm>
        </p:spPr>
        <p:txBody>
          <a:bodyPr/>
          <a:lstStyle/>
          <a:p>
            <a:r>
              <a:rPr lang="en-US" dirty="0"/>
              <a:t>Modulation classification in low SNR signals using transformers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Transformer-based R</a:t>
            </a:r>
            <a:r>
              <a:rPr lang="en-US" dirty="0"/>
              <a:t>F</a:t>
            </a:r>
            <a:r>
              <a:rPr lang="he-IL" dirty="0"/>
              <a:t> </a:t>
            </a:r>
            <a:r>
              <a:rPr dirty="0"/>
              <a:t>fingerprinting </a:t>
            </a:r>
            <a:r>
              <a:rPr lang="he-IL" dirty="0"/>
              <a:t>	</a:t>
            </a:r>
            <a:r>
              <a:rPr dirty="0"/>
              <a:t>enhances </a:t>
            </a:r>
            <a:r>
              <a:rPr lang="he-IL" dirty="0"/>
              <a:t>	</a:t>
            </a:r>
            <a:r>
              <a:rPr dirty="0"/>
              <a:t>accuracy</a:t>
            </a:r>
            <a:r>
              <a:rPr lang="en-US" dirty="0"/>
              <a:t> in low SNR.</a:t>
            </a:r>
          </a:p>
          <a:p>
            <a:r>
              <a:rPr lang="en-US" dirty="0"/>
              <a:t>Wavelet's transform can improve the accuracy in low SNR.</a:t>
            </a:r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9AE4-7CB6-7989-5873-CD19B01A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624C-F873-FCCE-33EA-F90CCD9D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8E17-9FD6-09CD-4E43-E48FFB7C1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efficiency for real-time classification</a:t>
            </a:r>
          </a:p>
          <a:p>
            <a:r>
              <a:rPr lang="en-US" dirty="0"/>
              <a:t>Investigate adversarial robustness of models</a:t>
            </a:r>
          </a:p>
          <a:p>
            <a:r>
              <a:rPr lang="en-US" dirty="0"/>
              <a:t>Estimate the baud rate for each signal.</a:t>
            </a:r>
          </a:p>
          <a:p>
            <a:r>
              <a:rPr lang="en-US" dirty="0"/>
              <a:t>Using constellation diagram with CNN to extract more features to the transformer model.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11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51AF42-C4A6-1B18-9221-C6146C0F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340295-1AC4-3A06-02F0-CC16A95B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he-IL" sz="2400" dirty="0">
                <a:solidFill>
                  <a:srgbClr val="1F1F1F"/>
                </a:solidFill>
                <a:latin typeface="inherit"/>
              </a:rPr>
              <a:t>Background</a:t>
            </a:r>
            <a:endParaRPr kumimoji="0" lang="en-US" altLang="he-IL" sz="24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Motivation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Model architecture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Results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Conclusion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Future Work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175048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C692A7-BD03-BF8A-1F36-0DA09831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>
                <a:solidFill>
                  <a:srgbClr val="1F1F1F"/>
                </a:solidFill>
                <a:latin typeface="inherit"/>
              </a:rPr>
              <a:t>Background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D5D82C-0F2C-667A-DB55-C2192A8F2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Classification helps in spectrum management, security, cognitive radio, and signal intelligence.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Traditional Methods: FFT, wavelets, rule-based classification.</a:t>
            </a:r>
            <a:r>
              <a:rPr lang="en-GB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Can be used in cybersecurity, military, SDR, and 5G networks.</a:t>
            </a:r>
            <a:endParaRPr lang="en-GB" sz="2400" dirty="0"/>
          </a:p>
          <a:p>
            <a:endParaRPr lang="en-GB" sz="2000" dirty="0"/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8586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7ABDFD-7403-B5C3-FCF1-2F94BD60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1F1F"/>
                </a:solidFill>
                <a:latin typeface="inherit"/>
              </a:rPr>
              <a:t>Motivation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1BBA5FA-2E46-B512-75BA-1EED7F75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778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Improving Wireless Communication Performance.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Enhancing Security.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Enabling Cognitive Radio &amp; Spectrum Sensing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56506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6F2A64-EB81-7DB3-2E46-D74B46F2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1F1F"/>
                </a:solidFill>
                <a:latin typeface="inherit"/>
              </a:rPr>
              <a:t>Challenges</a:t>
            </a:r>
            <a:endParaRPr lang="he-IL" dirty="0"/>
          </a:p>
        </p:txBody>
      </p:sp>
      <p:pic>
        <p:nvPicPr>
          <p:cNvPr id="7" name="Google Shape;131;p7" descr="Image for post">
            <a:extLst>
              <a:ext uri="{FF2B5EF4-FFF2-40B4-BE49-F238E27FC236}">
                <a16:creationId xmlns:a16="http://schemas.microsoft.com/office/drawing/2014/main" id="{49C68524-E3E6-97D1-BF47-938D0F40A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3732" y="1301660"/>
            <a:ext cx="3408010" cy="165208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33;p7">
            <a:extLst>
              <a:ext uri="{FF2B5EF4-FFF2-40B4-BE49-F238E27FC236}">
                <a16:creationId xmlns:a16="http://schemas.microsoft.com/office/drawing/2014/main" id="{C71BD101-B0C3-4A1D-4A9E-48526D7CE7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4" y="4066583"/>
            <a:ext cx="3595099" cy="241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4;p7">
            <a:extLst>
              <a:ext uri="{FF2B5EF4-FFF2-40B4-BE49-F238E27FC236}">
                <a16:creationId xmlns:a16="http://schemas.microsoft.com/office/drawing/2014/main" id="{6CB1B6C1-5D27-2453-A66D-8471896657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0944" y="4066583"/>
            <a:ext cx="3595099" cy="241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7;p7">
            <a:extLst>
              <a:ext uri="{FF2B5EF4-FFF2-40B4-BE49-F238E27FC236}">
                <a16:creationId xmlns:a16="http://schemas.microsoft.com/office/drawing/2014/main" id="{9D682401-7FF9-73E8-91EF-2FDC62457886}"/>
              </a:ext>
            </a:extLst>
          </p:cNvPr>
          <p:cNvSpPr txBox="1"/>
          <p:nvPr/>
        </p:nvSpPr>
        <p:spPr>
          <a:xfrm>
            <a:off x="3646723" y="5088828"/>
            <a:ext cx="12795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VS Low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SNR</a:t>
            </a:r>
            <a:endParaRPr dirty="0"/>
          </a:p>
        </p:txBody>
      </p:sp>
      <p:pic>
        <p:nvPicPr>
          <p:cNvPr id="12" name="Google Shape;136;p7">
            <a:extLst>
              <a:ext uri="{FF2B5EF4-FFF2-40B4-BE49-F238E27FC236}">
                <a16:creationId xmlns:a16="http://schemas.microsoft.com/office/drawing/2014/main" id="{5B74BF34-5D82-CF95-FD72-E97994A9F9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7789" y="1242340"/>
            <a:ext cx="1103155" cy="24839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06CF8AB-FD03-52A4-4BD5-20C9A2713EFA}"/>
              </a:ext>
            </a:extLst>
          </p:cNvPr>
          <p:cNvSpPr txBox="1"/>
          <p:nvPr/>
        </p:nvSpPr>
        <p:spPr>
          <a:xfrm>
            <a:off x="238713" y="1355485"/>
            <a:ext cx="340801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</a:t>
            </a:r>
            <a:r>
              <a:rPr lang="en-US" sz="1800" i="0" u="none" strike="noStrike" cap="none" dirty="0">
                <a:solidFill>
                  <a:srgbClr val="000000"/>
                </a:solidFill>
              </a:rPr>
              <a:t>affect our ability to recognize the class.</a:t>
            </a:r>
          </a:p>
          <a:p>
            <a:endParaRPr lang="en-US" sz="1800" i="0" u="none" strike="noStrike" cap="non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Recognize signal in both low and high SNR.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dataset include many classes.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841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6B99E7-7B8B-2EAC-5F03-47D83A7A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he-IL" dirty="0"/>
          </a:p>
        </p:txBody>
      </p:sp>
      <p:sp>
        <p:nvSpPr>
          <p:cNvPr id="6" name="Google Shape;159;p6">
            <a:extLst>
              <a:ext uri="{FF2B5EF4-FFF2-40B4-BE49-F238E27FC236}">
                <a16:creationId xmlns:a16="http://schemas.microsoft.com/office/drawing/2014/main" id="{76604F0D-5931-C2A9-156A-266A8448C9C5}"/>
              </a:ext>
            </a:extLst>
          </p:cNvPr>
          <p:cNvSpPr txBox="1"/>
          <p:nvPr/>
        </p:nvSpPr>
        <p:spPr>
          <a:xfrm>
            <a:off x="406500" y="1754909"/>
            <a:ext cx="4165500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3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dirty="0">
                <a:latin typeface="+mj-lt"/>
              </a:rPr>
              <a:t>Achieve well performance for low SNR. </a:t>
            </a:r>
            <a:endParaRPr lang="en-US" sz="1800" dirty="0">
              <a:latin typeface="+mj-lt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80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Get comparable results in terms of accuracy with state of the art or even better.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dirty="0">
                <a:latin typeface="+mj-lt"/>
              </a:rPr>
              <a:t>End-to-end Deep Learning Model System.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8D0612E-0C13-D301-95AE-8BD8036C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70" y="1435036"/>
            <a:ext cx="3597021" cy="282019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E5243DB-847D-57E2-0420-A8F53C0D0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85" y="3622125"/>
            <a:ext cx="3529521" cy="32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 Architecture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2266677-E2AE-3185-A06F-23455A9F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636"/>
            <a:ext cx="9144000" cy="28077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Model Performance - Confusion Matrix</a:t>
            </a:r>
          </a:p>
        </p:txBody>
      </p:sp>
      <p:pic>
        <p:nvPicPr>
          <p:cNvPr id="3" name="Picture 2" descr="confutionm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41" y="1228436"/>
            <a:ext cx="4802059" cy="388146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DA8CAEF-02E3-3FB8-7DDC-4D34AD68F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9" y="1129580"/>
            <a:ext cx="3353268" cy="208626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77AECB4-82A7-537E-96FF-3CD56D56D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29" y="3215849"/>
            <a:ext cx="3353268" cy="308986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CC8BA71-F6DA-B3BE-7F5B-B8D495CC8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29" y="6305718"/>
            <a:ext cx="3353269" cy="4450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Training Progress - Loss &amp; Accuracy Curves</a:t>
            </a:r>
          </a:p>
        </p:txBody>
      </p:sp>
      <p:pic>
        <p:nvPicPr>
          <p:cNvPr id="3" name="Picture 2" descr="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4" y="1762851"/>
            <a:ext cx="8721531" cy="35942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289</Words>
  <Application>Microsoft Office PowerPoint</Application>
  <PresentationFormat>‫הצגה על המסך (4:3)</PresentationFormat>
  <Paragraphs>45</Paragraphs>
  <Slides>11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5" baseType="lpstr">
      <vt:lpstr>Arial</vt:lpstr>
      <vt:lpstr>Calibri</vt:lpstr>
      <vt:lpstr>inherit</vt:lpstr>
      <vt:lpstr>Office Theme</vt:lpstr>
      <vt:lpstr>RF Fingerprinting Using Deep Learning</vt:lpstr>
      <vt:lpstr>Outline</vt:lpstr>
      <vt:lpstr>Background</vt:lpstr>
      <vt:lpstr>Motivation</vt:lpstr>
      <vt:lpstr>Challenges</vt:lpstr>
      <vt:lpstr>Goals</vt:lpstr>
      <vt:lpstr>Model Architecture</vt:lpstr>
      <vt:lpstr>Model Performance - Confusion Matrix</vt:lpstr>
      <vt:lpstr>Training Progress - Loss &amp; Accuracy Curves</vt:lpstr>
      <vt:lpstr>Conclusion</vt:lpstr>
      <vt:lpstr>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Shlomi Ben-Abu</cp:lastModifiedBy>
  <cp:revision>10</cp:revision>
  <dcterms:created xsi:type="dcterms:W3CDTF">2013-01-27T09:14:16Z</dcterms:created>
  <dcterms:modified xsi:type="dcterms:W3CDTF">2025-02-03T09:46:07Z</dcterms:modified>
  <cp:category/>
</cp:coreProperties>
</file>